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65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DE2C858B-DE30-34DE-1EA8-DAB9DA1E9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4734"/>
            <a:ext cx="12192000" cy="42232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9600" y="2578000"/>
            <a:ext cx="8301037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67"/>
              </a:lnSpc>
            </a:pPr>
            <a:r>
              <a:rPr sz="3450" b="1" i="0" u="none" dirty="0">
                <a:solidFill>
                  <a:srgbClr val="FFFFFF"/>
                </a:solidFill>
                <a:latin typeface="Calibri" panose="020F0502020204030204" pitchFamily="34" charset="0"/>
              </a:rPr>
              <a:t>Targeted Biologics and Novel Biomarkers in Moderate-to-Severe Atopic Dermatitis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128" y="6475862"/>
            <a:ext cx="2080698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fr-FR" sz="1125" b="1" i="0" u="none" dirty="0">
                <a:solidFill>
                  <a:srgbClr val="002060"/>
                </a:solidFill>
                <a:latin typeface="Calibri" panose="020F0502020204030204" pitchFamily="34" charset="0"/>
              </a:rPr>
              <a:t>Ref. #2345  </a:t>
            </a:r>
            <a:r>
              <a:rPr lang="fr-FR" sz="1125" b="1" dirty="0">
                <a:solidFill>
                  <a:srgbClr val="002060"/>
                </a:solidFill>
                <a:latin typeface="Calibri" panose="020F0502020204030204" pitchFamily="34" charset="0"/>
              </a:rPr>
              <a:t>|  beijing2026.isad.org</a:t>
            </a:r>
          </a:p>
          <a:p>
            <a:pPr algn="l"/>
            <a:endParaRPr sz="1125" b="1" i="0" u="none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4415" y="321142"/>
            <a:ext cx="259506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50" b="1" i="0" u="none" dirty="0">
                <a:solidFill>
                  <a:srgbClr val="FFFFFF"/>
                </a:solidFill>
                <a:latin typeface="Calibri" panose="020F0502020204030204" pitchFamily="34" charset="0"/>
              </a:rPr>
              <a:t>16th Georg RAJKA ISAD Beijing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0481" y="559267"/>
            <a:ext cx="252953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50" b="0" i="0" u="none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International Symposium on Atopic Dermatitis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4409568"/>
            <a:ext cx="1184620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fr-FR" sz="1125" b="1" i="0" u="none" dirty="0">
                <a:solidFill>
                  <a:srgbClr val="F59E0B"/>
                </a:solidFill>
                <a:latin typeface="Calibri" panose="020F0502020204030204" pitchFamily="34" charset="0"/>
              </a:rPr>
              <a:t>17-19 October 2026</a:t>
            </a:r>
            <a:endParaRPr sz="1125" b="1" i="0" u="none" dirty="0">
              <a:solidFill>
                <a:srgbClr val="F59E0B"/>
              </a:solidFill>
              <a:latin typeface="Calibri" panose="020F0502020204030204" pitchFamily="34" charset="0"/>
            </a:endParaRP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E7343BFC-0F9A-7F3F-1721-37C825971C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600" y="324000"/>
            <a:ext cx="1079999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509F83-B5C7-A151-3D9C-9F8FB5DE13FC}"/>
              </a:ext>
            </a:extLst>
          </p:cNvPr>
          <p:cNvSpPr txBox="1"/>
          <p:nvPr/>
        </p:nvSpPr>
        <p:spPr>
          <a:xfrm>
            <a:off x="609600" y="4095210"/>
            <a:ext cx="3488134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dirty="0">
                <a:solidFill>
                  <a:srgbClr val="FFC000"/>
                </a:solidFill>
                <a:latin typeface="Calibri" panose="020F0502020204030204" pitchFamily="34" charset="0"/>
              </a:rPr>
              <a:t>Prof. </a:t>
            </a:r>
            <a:r>
              <a:rPr lang="fr-FR" sz="1125" b="1" dirty="0">
                <a:solidFill>
                  <a:srgbClr val="FFC000"/>
                </a:solidFill>
                <a:latin typeface="Calibri" panose="020F0502020204030204" pitchFamily="34" charset="0"/>
              </a:rPr>
              <a:t>Mickael</a:t>
            </a:r>
            <a:r>
              <a:rPr sz="1125" b="1" dirty="0">
                <a:solidFill>
                  <a:srgbClr val="FFC000"/>
                </a:solidFill>
                <a:latin typeface="Calibri" panose="020F0502020204030204" pitchFamily="34" charset="0"/>
              </a:rPr>
              <a:t> </a:t>
            </a:r>
            <a:r>
              <a:rPr lang="fr-FR" sz="1125" b="1" dirty="0">
                <a:solidFill>
                  <a:srgbClr val="FFC000"/>
                </a:solidFill>
                <a:latin typeface="Calibri" panose="020F0502020204030204" pitchFamily="34" charset="0"/>
              </a:rPr>
              <a:t>JACKSON</a:t>
            </a:r>
            <a:r>
              <a:rPr sz="1125" b="1" i="0" u="none" dirty="0">
                <a:solidFill>
                  <a:srgbClr val="FFC000"/>
                </a:solidFill>
                <a:latin typeface="Calibri" panose="020F0502020204030204" pitchFamily="34" charset="0"/>
              </a:rPr>
              <a:t>, MD, PhD  • </a:t>
            </a:r>
            <a:r>
              <a:rPr lang="fr-FR" sz="1125" b="1" i="0" u="none" dirty="0" err="1">
                <a:solidFill>
                  <a:srgbClr val="FFC000"/>
                </a:solidFill>
                <a:latin typeface="Calibri" panose="020F0502020204030204" pitchFamily="34" charset="0"/>
              </a:rPr>
              <a:t>Wonderland</a:t>
            </a:r>
            <a:r>
              <a:rPr lang="fr-FR" sz="1125" b="1" i="0" u="none" dirty="0">
                <a:solidFill>
                  <a:srgbClr val="FFC000"/>
                </a:solidFill>
                <a:latin typeface="Calibri" panose="020F0502020204030204" pitchFamily="34" charset="0"/>
              </a:rPr>
              <a:t> Hospital</a:t>
            </a:r>
            <a:endParaRPr sz="1125" b="1" i="0" u="none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F35414-CA2D-7380-4A37-4A6A218E9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EF0434AA-0398-3452-99FC-A76F5400C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34734"/>
            <a:ext cx="12192000" cy="42232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702614-BB68-3838-FC6E-CF513CB47A90}"/>
              </a:ext>
            </a:extLst>
          </p:cNvPr>
          <p:cNvSpPr/>
          <p:nvPr/>
        </p:nvSpPr>
        <p:spPr>
          <a:xfrm>
            <a:off x="609600" y="6143625"/>
            <a:ext cx="10972800" cy="333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A01F9-DE2E-C96C-A3D1-E5464E109365}"/>
              </a:ext>
            </a:extLst>
          </p:cNvPr>
          <p:cNvSpPr/>
          <p:nvPr/>
        </p:nvSpPr>
        <p:spPr>
          <a:xfrm>
            <a:off x="609600" y="2690812"/>
            <a:ext cx="5334000" cy="253365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9B2C23-A193-4A7A-1861-DA0B4B0171E6}"/>
              </a:ext>
            </a:extLst>
          </p:cNvPr>
          <p:cNvSpPr/>
          <p:nvPr/>
        </p:nvSpPr>
        <p:spPr>
          <a:xfrm>
            <a:off x="6248400" y="2686050"/>
            <a:ext cx="5334000" cy="254317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634B89-C032-8311-07F6-70FD40E362C4}"/>
              </a:ext>
            </a:extLst>
          </p:cNvPr>
          <p:cNvSpPr/>
          <p:nvPr/>
        </p:nvSpPr>
        <p:spPr>
          <a:xfrm>
            <a:off x="10934700" y="423862"/>
            <a:ext cx="647700" cy="257175"/>
          </a:xfrm>
          <a:prstGeom prst="roundRect">
            <a:avLst>
              <a:gd name="adj" fmla="val 22222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DD266-360C-89C6-11C8-C8BFCAB99644}"/>
              </a:ext>
            </a:extLst>
          </p:cNvPr>
          <p:cNvSpPr/>
          <p:nvPr/>
        </p:nvSpPr>
        <p:spPr>
          <a:xfrm>
            <a:off x="609600" y="2690812"/>
            <a:ext cx="38100" cy="25336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0EEA42-2BEF-6B1F-BABC-9C981B46E33E}"/>
              </a:ext>
            </a:extLst>
          </p:cNvPr>
          <p:cNvSpPr/>
          <p:nvPr/>
        </p:nvSpPr>
        <p:spPr>
          <a:xfrm>
            <a:off x="6248400" y="2686050"/>
            <a:ext cx="38100" cy="2543175"/>
          </a:xfrm>
          <a:prstGeom prst="rect">
            <a:avLst/>
          </a:prstGeom>
          <a:solidFill>
            <a:srgbClr val="C9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>
            <a:extLst>
              <a:ext uri="{FF2B5EF4-FFF2-40B4-BE49-F238E27FC236}">
                <a16:creationId xmlns:a16="http://schemas.microsoft.com/office/drawing/2014/main" id="{2E897D57-CCEF-2998-5E1B-D5368A588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409950"/>
            <a:ext cx="171450" cy="180975"/>
          </a:xfrm>
          <a:prstGeom prst="rect">
            <a:avLst/>
          </a:prstGeom>
        </p:spPr>
      </p:pic>
      <p:pic>
        <p:nvPicPr>
          <p:cNvPr id="11" name="Picture 10" descr="image.png">
            <a:extLst>
              <a:ext uri="{FF2B5EF4-FFF2-40B4-BE49-F238E27FC236}">
                <a16:creationId xmlns:a16="http://schemas.microsoft.com/office/drawing/2014/main" id="{87E82993-78B7-D37B-DEE5-80C09D0DF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981450"/>
            <a:ext cx="171450" cy="180975"/>
          </a:xfrm>
          <a:prstGeom prst="rect">
            <a:avLst/>
          </a:prstGeom>
        </p:spPr>
      </p:pic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ED306299-85E2-AC84-9580-99112F83A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552950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>
            <a:extLst>
              <a:ext uri="{FF2B5EF4-FFF2-40B4-BE49-F238E27FC236}">
                <a16:creationId xmlns:a16="http://schemas.microsoft.com/office/drawing/2014/main" id="{0AE99EF7-A9A5-AAAF-F49A-6B4D148E0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3405187"/>
            <a:ext cx="171450" cy="180975"/>
          </a:xfrm>
          <a:prstGeom prst="rect">
            <a:avLst/>
          </a:prstGeom>
        </p:spPr>
      </p:pic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DBE9F56A-BADF-7C95-31EA-DAD0F4E31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3986212"/>
            <a:ext cx="171450" cy="180975"/>
          </a:xfrm>
          <a:prstGeom prst="rect">
            <a:avLst/>
          </a:prstGeom>
        </p:spPr>
      </p:pic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C29A828B-870B-EAEB-76FD-3176B868D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4557712"/>
            <a:ext cx="171450" cy="1809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97010-AD1E-CDB4-14EE-508715E4CAA2}"/>
              </a:ext>
            </a:extLst>
          </p:cNvPr>
          <p:cNvSpPr txBox="1"/>
          <p:nvPr/>
        </p:nvSpPr>
        <p:spPr>
          <a:xfrm>
            <a:off x="609600" y="1162050"/>
            <a:ext cx="522784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chemeClr val="bg1"/>
                </a:solidFill>
                <a:latin typeface="Calibri" panose="020F0502020204030204" pitchFamily="34" charset="0"/>
              </a:rPr>
              <a:t>Methodology &amp; Patient Cohort Overview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A64F32-745D-D2F2-43AB-6277DB15DDD5}"/>
              </a:ext>
            </a:extLst>
          </p:cNvPr>
          <p:cNvSpPr txBox="1"/>
          <p:nvPr/>
        </p:nvSpPr>
        <p:spPr>
          <a:xfrm>
            <a:off x="609600" y="6488430"/>
            <a:ext cx="26914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64748B"/>
                </a:solidFill>
                <a:latin typeface="Calibri" panose="020F0502020204030204" pitchFamily="34" charset="0"/>
              </a:rPr>
              <a:t>17–19 October 2026 • China World Hotel, Beijing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E062AB-E444-086B-C518-0AD1E6B7D04F}"/>
              </a:ext>
            </a:extLst>
          </p:cNvPr>
          <p:cNvSpPr txBox="1"/>
          <p:nvPr/>
        </p:nvSpPr>
        <p:spPr>
          <a:xfrm>
            <a:off x="5455071" y="6505916"/>
            <a:ext cx="253915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050" dirty="0">
                <a:solidFill>
                  <a:srgbClr val="64748B"/>
                </a:solidFill>
                <a:latin typeface="Calibri" panose="020F0502020204030204" pitchFamily="34" charset="0"/>
              </a:rPr>
              <a:t>Prof. Mickael JACKSON • Wonderland Hospital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FB6490-ED92-B4A5-FAA3-541767B3B5C7}"/>
              </a:ext>
            </a:extLst>
          </p:cNvPr>
          <p:cNvSpPr txBox="1"/>
          <p:nvPr/>
        </p:nvSpPr>
        <p:spPr>
          <a:xfrm>
            <a:off x="11202674" y="6492240"/>
            <a:ext cx="36067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50" b="0" i="0" u="none" dirty="0">
                <a:solidFill>
                  <a:srgbClr val="64748B"/>
                </a:solidFill>
                <a:latin typeface="Calibri" panose="020F0502020204030204" pitchFamily="34" charset="0"/>
              </a:rPr>
              <a:t>Slide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31E6C5-20D4-A84F-FCD0-A4C0F7C93354}"/>
              </a:ext>
            </a:extLst>
          </p:cNvPr>
          <p:cNvSpPr txBox="1"/>
          <p:nvPr/>
        </p:nvSpPr>
        <p:spPr>
          <a:xfrm>
            <a:off x="10198541" y="466725"/>
            <a:ext cx="51777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lang="en-US" sz="105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Session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E2B4B2-A2C3-DB7E-14C0-8D5A810EA202}"/>
              </a:ext>
            </a:extLst>
          </p:cNvPr>
          <p:cNvSpPr txBox="1"/>
          <p:nvPr/>
        </p:nvSpPr>
        <p:spPr>
          <a:xfrm>
            <a:off x="11049000" y="461962"/>
            <a:ext cx="514350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 dirty="0">
                <a:solidFill>
                  <a:srgbClr val="FFFFFF"/>
                </a:solidFill>
                <a:latin typeface="Calibri" panose="020F0502020204030204" pitchFamily="34" charset="0"/>
              </a:rPr>
              <a:t>#</a:t>
            </a:r>
            <a:r>
              <a:rPr lang="fr-FR" sz="1125" b="1" i="0" u="none" dirty="0">
                <a:solidFill>
                  <a:srgbClr val="FFFFFF"/>
                </a:solidFill>
                <a:latin typeface="Calibri" panose="020F0502020204030204" pitchFamily="34" charset="0"/>
              </a:rPr>
              <a:t>2345</a:t>
            </a:r>
            <a:endParaRPr sz="1125" b="1" i="0" u="none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766E2F-678F-3C5A-BDB9-E0C737ACEA11}"/>
              </a:ext>
            </a:extLst>
          </p:cNvPr>
          <p:cNvSpPr txBox="1"/>
          <p:nvPr/>
        </p:nvSpPr>
        <p:spPr>
          <a:xfrm>
            <a:off x="914400" y="2957512"/>
            <a:ext cx="307904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1E3A8A"/>
                </a:solidFill>
                <a:latin typeface="Calibri" panose="020F0502020204030204" pitchFamily="34" charset="0"/>
              </a:rPr>
              <a:t>Study Design &amp; Biomarker Profiling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BDF65D-8FA4-9F1D-B95D-E90B2D8E26BA}"/>
              </a:ext>
            </a:extLst>
          </p:cNvPr>
          <p:cNvSpPr txBox="1"/>
          <p:nvPr/>
        </p:nvSpPr>
        <p:spPr>
          <a:xfrm>
            <a:off x="6553200" y="2952750"/>
            <a:ext cx="3136949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Clinical Intervention &amp; Stratification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9B1882-ED35-FCC1-965E-70196B1B9E02}"/>
              </a:ext>
            </a:extLst>
          </p:cNvPr>
          <p:cNvSpPr txBox="1"/>
          <p:nvPr/>
        </p:nvSpPr>
        <p:spPr>
          <a:xfrm>
            <a:off x="1200150" y="3376612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2563EB"/>
                </a:solidFill>
                <a:latin typeface="Calibri" panose="020F0502020204030204" pitchFamily="34" charset="0"/>
              </a:rPr>
              <a:t>Prospective Cohort: N=450 patients with moderate-to-severe AD across 8 clinical centers.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66FE3A-85A5-86C6-9650-5D7D4CB64FFD}"/>
              </a:ext>
            </a:extLst>
          </p:cNvPr>
          <p:cNvSpPr txBox="1"/>
          <p:nvPr/>
        </p:nvSpPr>
        <p:spPr>
          <a:xfrm>
            <a:off x="1200150" y="3948112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2563EB"/>
                </a:solidFill>
                <a:latin typeface="Calibri" panose="020F0502020204030204" pitchFamily="34" charset="0"/>
              </a:rPr>
              <a:t>Serum Cytokine Assays: Baseline IL-13, IL-22, and IgE profiling at weeks 0, 12, and 24.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4FD5BD-82AB-661D-91EF-97270B86B00E}"/>
              </a:ext>
            </a:extLst>
          </p:cNvPr>
          <p:cNvSpPr txBox="1"/>
          <p:nvPr/>
        </p:nvSpPr>
        <p:spPr>
          <a:xfrm>
            <a:off x="1200150" y="4519612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2563EB"/>
                </a:solidFill>
                <a:latin typeface="Calibri" panose="020F0502020204030204" pitchFamily="34" charset="0"/>
              </a:rPr>
              <a:t>Primary Endpoints: EASI-75 response and Peak Pruritus Numerical Rating Scale.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A21833-26D8-E3F4-359F-BE8060308E93}"/>
              </a:ext>
            </a:extLst>
          </p:cNvPr>
          <p:cNvSpPr txBox="1"/>
          <p:nvPr/>
        </p:nvSpPr>
        <p:spPr>
          <a:xfrm>
            <a:off x="6838950" y="3371850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Biologic Arm: Standardized IL-4Rα and IL-13 inhibitor administration protocol.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0FCB9C-32C8-DE45-EC89-F95E674F9F06}"/>
              </a:ext>
            </a:extLst>
          </p:cNvPr>
          <p:cNvSpPr txBox="1"/>
          <p:nvPr/>
        </p:nvSpPr>
        <p:spPr>
          <a:xfrm>
            <a:off x="6838950" y="3952875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Integrative Arm: Combined topical skin barrier repair + TCM botanical extracts.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A4636E-9017-260A-3971-C89CA5D7AEC2}"/>
              </a:ext>
            </a:extLst>
          </p:cNvPr>
          <p:cNvSpPr txBox="1"/>
          <p:nvPr/>
        </p:nvSpPr>
        <p:spPr>
          <a:xfrm>
            <a:off x="6838950" y="4524375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Safety Monitoring: Bi-weekly laboratory safety checks and adverse event reporting.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BE4CEBB-AD10-C32C-27E1-4BD19BDE2F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7600" y="324000"/>
            <a:ext cx="107999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8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690812"/>
            <a:ext cx="5334000" cy="253365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248400" y="2686050"/>
            <a:ext cx="5334000" cy="254317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934700" y="423862"/>
            <a:ext cx="647700" cy="257175"/>
          </a:xfrm>
          <a:prstGeom prst="roundRect">
            <a:avLst>
              <a:gd name="adj" fmla="val 22222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690812"/>
            <a:ext cx="38100" cy="25336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48400" y="2686050"/>
            <a:ext cx="38100" cy="2543175"/>
          </a:xfrm>
          <a:prstGeom prst="rect">
            <a:avLst/>
          </a:prstGeom>
          <a:solidFill>
            <a:srgbClr val="C9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409950"/>
            <a:ext cx="171450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981450"/>
            <a:ext cx="17145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52950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405187"/>
            <a:ext cx="17145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986212"/>
            <a:ext cx="17145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557712"/>
            <a:ext cx="171450" cy="1809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" y="1162050"/>
            <a:ext cx="522784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Calibri" panose="020F0502020204030204" pitchFamily="34" charset="0"/>
              </a:rPr>
              <a:t>Methodology &amp; Patient Cohort Overview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98541" y="466725"/>
            <a:ext cx="51777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lang="en-US" sz="1050" b="1" dirty="0">
                <a:solidFill>
                  <a:srgbClr val="64748B"/>
                </a:solidFill>
                <a:latin typeface="Calibri" panose="020F0502020204030204" pitchFamily="34" charset="0"/>
              </a:rPr>
              <a:t>Session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01375" y="461962"/>
            <a:ext cx="514350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 dirty="0">
                <a:solidFill>
                  <a:srgbClr val="FFFFFF"/>
                </a:solidFill>
                <a:latin typeface="Calibri" panose="020F0502020204030204" pitchFamily="34" charset="0"/>
              </a:rPr>
              <a:t>#</a:t>
            </a:r>
            <a:r>
              <a:rPr lang="fr-FR" sz="1125" b="1" i="0" u="none" dirty="0">
                <a:solidFill>
                  <a:srgbClr val="FFFFFF"/>
                </a:solidFill>
                <a:latin typeface="Calibri" panose="020F0502020204030204" pitchFamily="34" charset="0"/>
              </a:rPr>
              <a:t>2345</a:t>
            </a:r>
            <a:endParaRPr sz="1125" b="1" i="0" u="none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2957512"/>
            <a:ext cx="307904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1E3A8A"/>
                </a:solidFill>
                <a:latin typeface="Calibri" panose="020F0502020204030204" pitchFamily="34" charset="0"/>
              </a:rPr>
              <a:t>Study Design &amp; Biomarker Profiling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3200" y="2952750"/>
            <a:ext cx="3136949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Clinical Intervention &amp; Stratification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00150" y="3376612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2563EB"/>
                </a:solidFill>
                <a:latin typeface="Calibri" panose="020F0502020204030204" pitchFamily="34" charset="0"/>
              </a:rPr>
              <a:t>Prospective Cohort: N=450 patients with moderate-to-severe AD across 8 clinical centers.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00150" y="3948112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2563EB"/>
                </a:solidFill>
                <a:latin typeface="Calibri" panose="020F0502020204030204" pitchFamily="34" charset="0"/>
              </a:rPr>
              <a:t>Serum Cytokine Assays: Baseline IL-13, IL-22, and IgE profiling at weeks 0, 12, and 24.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00150" y="4519612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2563EB"/>
                </a:solidFill>
                <a:latin typeface="Calibri" panose="020F0502020204030204" pitchFamily="34" charset="0"/>
              </a:rPr>
              <a:t>Primary Endpoints: EASI-75 response and Peak Pruritus Numerical Rating Scale.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38950" y="3371850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Biologic Arm: Standardized IL-4Rα and IL-13 inhibitor administration protocol.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8950" y="3952875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Integrative Arm: Combined topical skin barrier repair + TCM botanical extracts.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38950" y="4524375"/>
            <a:ext cx="4572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93B2B"/>
                </a:solidFill>
                <a:latin typeface="Calibri" panose="020F0502020204030204" pitchFamily="34" charset="0"/>
              </a:rPr>
              <a:t>Safety Monitoring: Bi-weekly laboratory safety checks and adverse event reporting.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F32D970E-85DF-3193-47B5-1E2952E97F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600" y="324000"/>
            <a:ext cx="1080000" cy="360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C924262-80DC-02AF-B965-9A9A2F600B21}"/>
              </a:ext>
            </a:extLst>
          </p:cNvPr>
          <p:cNvSpPr/>
          <p:nvPr/>
        </p:nvSpPr>
        <p:spPr>
          <a:xfrm>
            <a:off x="609600" y="6143625"/>
            <a:ext cx="10972800" cy="333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EFEDE8-C8E4-8248-3AE7-88CC58EE6627}"/>
              </a:ext>
            </a:extLst>
          </p:cNvPr>
          <p:cNvSpPr txBox="1"/>
          <p:nvPr/>
        </p:nvSpPr>
        <p:spPr>
          <a:xfrm>
            <a:off x="609600" y="6488430"/>
            <a:ext cx="26914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64748B"/>
                </a:solidFill>
                <a:latin typeface="Calibri" panose="020F0502020204030204" pitchFamily="34" charset="0"/>
              </a:rPr>
              <a:t>17–19 October 2026 • China World Hotel, Beijing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D7D003-E9FA-FB34-A1AF-62636788505A}"/>
              </a:ext>
            </a:extLst>
          </p:cNvPr>
          <p:cNvSpPr txBox="1"/>
          <p:nvPr/>
        </p:nvSpPr>
        <p:spPr>
          <a:xfrm>
            <a:off x="5455071" y="6505916"/>
            <a:ext cx="253915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050" dirty="0">
                <a:solidFill>
                  <a:srgbClr val="64748B"/>
                </a:solidFill>
                <a:latin typeface="Calibri" panose="020F0502020204030204" pitchFamily="34" charset="0"/>
              </a:rPr>
              <a:t>Prof. Mickael JACKSON • Wonderland Hospital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0914B0-C25D-748D-7058-494EBEB09C3A}"/>
              </a:ext>
            </a:extLst>
          </p:cNvPr>
          <p:cNvSpPr txBox="1"/>
          <p:nvPr/>
        </p:nvSpPr>
        <p:spPr>
          <a:xfrm>
            <a:off x="11202674" y="6492240"/>
            <a:ext cx="36067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50" b="0" i="0" u="none" dirty="0">
                <a:solidFill>
                  <a:srgbClr val="64748B"/>
                </a:solidFill>
                <a:latin typeface="Calibri" panose="020F0502020204030204" pitchFamily="34" charset="0"/>
              </a:rPr>
              <a:t>Slide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284</Words>
  <Application>Microsoft Office PowerPoint</Application>
  <PresentationFormat>Widescreen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lau</dc:creator>
  <cp:keywords/>
  <dc:description>generated using python-pptx</dc:description>
  <cp:lastModifiedBy>Laurent X. ELGARD</cp:lastModifiedBy>
  <cp:revision>21</cp:revision>
  <dcterms:created xsi:type="dcterms:W3CDTF">2013-01-27T09:14:16Z</dcterms:created>
  <dcterms:modified xsi:type="dcterms:W3CDTF">2026-10-02T21:53:05Z</dcterms:modified>
  <cp:category/>
</cp:coreProperties>
</file>